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7" r:id="rId2"/>
    <p:sldId id="258" r:id="rId3"/>
    <p:sldId id="261" r:id="rId4"/>
    <p:sldId id="259" r:id="rId5"/>
    <p:sldId id="262" r:id="rId6"/>
    <p:sldId id="26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E30E2307-1E40-4E12-8716-25BFDA8E7013}" type="datetime1">
              <a:rPr lang="en-US" smtClean="0"/>
              <a:pPr/>
              <a:t>7/29/2020</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687D7A59-36E2-48B9-B146-C1E59501F63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5CFCF5A-EA79-452C-A52C-1A2668C2E7DF}" type="datetime1">
              <a:rPr lang="en-US" smtClean="0"/>
              <a:pPr/>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E5C4C28-BD4B-4892-9A2D-6E19BD753A9A}" type="datetime1">
              <a:rPr lang="en-US" smtClean="0"/>
              <a:pPr/>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1FD9D02-426E-46C9-9EE9-0DE1EF8B2838}" type="datetime1">
              <a:rPr lang="en-US" smtClean="0"/>
              <a:pPr/>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7/29/2020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1FAA6B6-10E5-4810-BC9F-DA72D8452E73}" type="datetime1">
              <a:rPr lang="en-US" smtClean="0"/>
              <a:pPr/>
              <a:t>7/29/2020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D18D072-EF12-4AA2-BD71-ABC68B06D0E2}" type="datetime1">
              <a:rPr lang="en-US" smtClean="0"/>
              <a:pPr/>
              <a:t>7/29/2020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B8CDBF60-6CC3-4B74-A60D-3486985E4346}" type="datetime1">
              <a:rPr lang="en-US" smtClean="0"/>
              <a:pPr/>
              <a:t>7/29/2020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22714818-984F-4759-BF72-A33BDC1963BD}" type="datetime1">
              <a:rPr lang="en-US" smtClean="0"/>
              <a:pPr/>
              <a:t>7/29/2020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EA7E191-5F94-4FC1-B823-BD7CABF7FA06}" type="datetime1">
              <a:rPr lang="en-US" smtClean="0"/>
              <a:pPr/>
              <a:t>7/29/2020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88856D55-EFBE-4F9B-8A5F-09D42CA22A9B}" type="datetime1">
              <a:rPr lang="en-US" smtClean="0"/>
              <a:pPr/>
              <a:t>7/29/2020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D1D110F-3F4E-48D9-B8AA-5D0E825AFDBA}" type="datetime1">
              <a:rPr lang="en-US" smtClean="0"/>
              <a:pPr/>
              <a:t>7/29/2020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87D7A59-36E2-48B9-B146-C1E59501F63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sldNum="0"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admin.portal@mfinante.ro" TargetMode="External"/><Relationship Id="rId2" Type="http://schemas.openxmlformats.org/officeDocument/2006/relationships/hyperlink" Target="http://www.anaf.ro/anaf/internet/ANAF/asistenta_contribuabili/toate_formularele_cu_explicatii/#15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1949364"/>
            <a:ext cx="7315200" cy="2003625"/>
          </a:xfrm>
          <a:prstGeom prst="rect">
            <a:avLst/>
          </a:prstGeom>
        </p:spPr>
        <p:txBody>
          <a:bodyPr wrap="square">
            <a:spAutoFit/>
          </a:bodyPr>
          <a:lstStyle/>
          <a:p>
            <a:pPr algn="just">
              <a:lnSpc>
                <a:spcPct val="115000"/>
              </a:lnSpc>
            </a:pPr>
            <a:r>
              <a:rPr lang="ro-RO" dirty="0">
                <a:latin typeface="Times New Roman"/>
                <a:ea typeface="Calibri"/>
                <a:cs typeface="Times New Roman"/>
              </a:rPr>
              <a:t>OBIECTIVE OPERAŢIONALE:</a:t>
            </a:r>
            <a:endParaRPr lang="en-US" sz="1100" dirty="0">
              <a:latin typeface="Cambria"/>
              <a:ea typeface="Calibri"/>
              <a:cs typeface="Times New Roman"/>
            </a:endParaRPr>
          </a:p>
          <a:p>
            <a:pPr algn="just">
              <a:lnSpc>
                <a:spcPct val="115000"/>
              </a:lnSpc>
            </a:pPr>
            <a:r>
              <a:rPr lang="ro-RO" dirty="0">
                <a:latin typeface="Times New Roman"/>
                <a:ea typeface="Calibri"/>
                <a:cs typeface="Times New Roman"/>
              </a:rPr>
              <a:t>O1- Să identifice declaraţiile fiscale electronice.</a:t>
            </a:r>
            <a:endParaRPr lang="en-US" sz="1100" dirty="0">
              <a:latin typeface="Cambria"/>
              <a:ea typeface="Calibri"/>
              <a:cs typeface="Times New Roman"/>
            </a:endParaRPr>
          </a:p>
          <a:p>
            <a:pPr algn="just">
              <a:lnSpc>
                <a:spcPct val="115000"/>
              </a:lnSpc>
            </a:pPr>
            <a:r>
              <a:rPr lang="ro-RO" dirty="0">
                <a:latin typeface="Times New Roman"/>
                <a:ea typeface="Calibri"/>
                <a:cs typeface="Times New Roman"/>
              </a:rPr>
              <a:t>O2- Să cunoască paşii pentru depunerea unei declaraţii electronice</a:t>
            </a:r>
            <a:endParaRPr lang="en-US" sz="1100" dirty="0">
              <a:latin typeface="Cambria"/>
              <a:ea typeface="Calibri"/>
              <a:cs typeface="Times New Roman"/>
            </a:endParaRPr>
          </a:p>
          <a:p>
            <a:pPr algn="just">
              <a:lnSpc>
                <a:spcPct val="115000"/>
              </a:lnSpc>
            </a:pPr>
            <a:r>
              <a:rPr lang="ro-RO" dirty="0">
                <a:latin typeface="Times New Roman"/>
                <a:ea typeface="Calibri"/>
                <a:cs typeface="Times New Roman"/>
              </a:rPr>
              <a:t>O3- Să completeze declaratia 100</a:t>
            </a:r>
            <a:r>
              <a:rPr lang="ro-RO" sz="1100" dirty="0">
                <a:solidFill>
                  <a:srgbClr val="000000"/>
                </a:solidFill>
                <a:latin typeface="Arial"/>
                <a:ea typeface="Calibri"/>
                <a:cs typeface="Times New Roman"/>
              </a:rPr>
              <a:t> </a:t>
            </a:r>
            <a:r>
              <a:rPr lang="en-GB" dirty="0" err="1">
                <a:solidFill>
                  <a:srgbClr val="000000"/>
                </a:solidFill>
                <a:latin typeface="Times New Roman"/>
                <a:ea typeface="Calibri"/>
                <a:cs typeface="Times New Roman"/>
              </a:rPr>
              <a:t>Declaraţie</a:t>
            </a: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privind</a:t>
            </a: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obligaţiile</a:t>
            </a:r>
            <a:r>
              <a:rPr lang="en-GB" dirty="0">
                <a:solidFill>
                  <a:srgbClr val="000000"/>
                </a:solidFill>
                <a:latin typeface="Times New Roman"/>
                <a:ea typeface="Calibri"/>
                <a:cs typeface="Times New Roman"/>
              </a:rPr>
              <a:t> de </a:t>
            </a:r>
            <a:r>
              <a:rPr lang="en-GB" dirty="0" err="1">
                <a:solidFill>
                  <a:srgbClr val="000000"/>
                </a:solidFill>
                <a:latin typeface="Times New Roman"/>
                <a:ea typeface="Calibri"/>
                <a:cs typeface="Times New Roman"/>
              </a:rPr>
              <a:t>plată</a:t>
            </a:r>
            <a:r>
              <a:rPr lang="en-GB" dirty="0">
                <a:solidFill>
                  <a:srgbClr val="000000"/>
                </a:solidFill>
                <a:latin typeface="Times New Roman"/>
                <a:ea typeface="Calibri"/>
                <a:cs typeface="Times New Roman"/>
              </a:rPr>
              <a:t> la </a:t>
            </a:r>
            <a:r>
              <a:rPr lang="en-GB" dirty="0" err="1">
                <a:solidFill>
                  <a:srgbClr val="000000"/>
                </a:solidFill>
                <a:latin typeface="Times New Roman"/>
                <a:ea typeface="Calibri"/>
                <a:cs typeface="Times New Roman"/>
              </a:rPr>
              <a:t>bugetul</a:t>
            </a:r>
            <a:r>
              <a:rPr lang="en-GB" dirty="0">
                <a:solidFill>
                  <a:srgbClr val="000000"/>
                </a:solidFill>
                <a:latin typeface="Times New Roman"/>
                <a:ea typeface="Calibri"/>
                <a:cs typeface="Times New Roman"/>
              </a:rPr>
              <a:t> de stat</a:t>
            </a:r>
            <a:r>
              <a:rPr lang="ro-RO" dirty="0">
                <a:latin typeface="Times New Roman"/>
                <a:ea typeface="Calibri"/>
                <a:cs typeface="Times New Roman"/>
              </a:rPr>
              <a:t>.</a:t>
            </a:r>
            <a:endParaRPr lang="en-US" sz="1100" dirty="0">
              <a:latin typeface="Cambria"/>
              <a:ea typeface="Calibri"/>
              <a:cs typeface="Times New Roman"/>
            </a:endParaRPr>
          </a:p>
          <a:p>
            <a:pPr algn="just">
              <a:lnSpc>
                <a:spcPct val="115000"/>
              </a:lnSpc>
            </a:pPr>
            <a:r>
              <a:rPr lang="ro-RO" dirty="0">
                <a:latin typeface="Times New Roman"/>
                <a:ea typeface="Calibri"/>
                <a:cs typeface="Times New Roman"/>
              </a:rPr>
              <a:t>O4- Să urmeze paşii în vederea depunerii declaraţiei 100.</a:t>
            </a:r>
            <a:endParaRPr lang="en-US" sz="1100" dirty="0">
              <a:effectLst/>
              <a:latin typeface="Cambria"/>
              <a:ea typeface="Calibri"/>
              <a:cs typeface="Times New Roman"/>
            </a:endParaRPr>
          </a:p>
        </p:txBody>
      </p:sp>
      <p:sp>
        <p:nvSpPr>
          <p:cNvPr id="5" name="Rectangle 4"/>
          <p:cNvSpPr/>
          <p:nvPr/>
        </p:nvSpPr>
        <p:spPr>
          <a:xfrm>
            <a:off x="2971800" y="914400"/>
            <a:ext cx="3581400" cy="461665"/>
          </a:xfrm>
          <a:prstGeom prst="rect">
            <a:avLst/>
          </a:prstGeom>
        </p:spPr>
        <p:txBody>
          <a:bodyPr wrap="square">
            <a:spAutoFit/>
          </a:bodyPr>
          <a:lstStyle/>
          <a:p>
            <a:r>
              <a:rPr lang="ro-RO" sz="2400" dirty="0">
                <a:solidFill>
                  <a:srgbClr val="000000"/>
                </a:solidFill>
                <a:latin typeface="Times New Roman"/>
                <a:ea typeface="Calibri"/>
                <a:cs typeface="Times New Roman"/>
              </a:rPr>
              <a:t>Declaraţiile electronice</a:t>
            </a:r>
            <a:endParaRPr lang="en-US" sz="2400" dirty="0"/>
          </a:p>
        </p:txBody>
      </p:sp>
    </p:spTree>
    <p:extLst>
      <p:ext uri="{BB962C8B-B14F-4D97-AF65-F5344CB8AC3E}">
        <p14:creationId xmlns:p14="http://schemas.microsoft.com/office/powerpoint/2010/main" val="62076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457200"/>
            <a:ext cx="7543800" cy="5811206"/>
          </a:xfrm>
          <a:prstGeom prst="rect">
            <a:avLst/>
          </a:prstGeom>
        </p:spPr>
        <p:txBody>
          <a:bodyPr wrap="square">
            <a:spAutoFit/>
          </a:bodyPr>
          <a:lstStyle/>
          <a:p>
            <a:pPr>
              <a:lnSpc>
                <a:spcPct val="107000"/>
              </a:lnSpc>
              <a:spcAft>
                <a:spcPts val="800"/>
              </a:spcAft>
            </a:pPr>
            <a:r>
              <a:rPr lang="en-US" b="1" dirty="0" err="1">
                <a:solidFill>
                  <a:srgbClr val="000000"/>
                </a:solidFill>
                <a:latin typeface="Times New Roman"/>
                <a:ea typeface="Times New Roman"/>
                <a:cs typeface="Times New Roman"/>
              </a:rPr>
              <a:t>Etape</a:t>
            </a:r>
            <a:r>
              <a:rPr lang="en-US" b="1" dirty="0">
                <a:solidFill>
                  <a:srgbClr val="000000"/>
                </a:solidFill>
                <a:latin typeface="Times New Roman"/>
                <a:ea typeface="Times New Roman"/>
                <a:cs typeface="Times New Roman"/>
              </a:rPr>
              <a:t> </a:t>
            </a:r>
            <a:r>
              <a:rPr lang="en-US" b="1" dirty="0" err="1">
                <a:solidFill>
                  <a:srgbClr val="000000"/>
                </a:solidFill>
                <a:latin typeface="Times New Roman"/>
                <a:ea typeface="Times New Roman"/>
                <a:cs typeface="Times New Roman"/>
              </a:rPr>
              <a:t>depunere</a:t>
            </a:r>
            <a:r>
              <a:rPr lang="en-US" b="1" dirty="0">
                <a:solidFill>
                  <a:srgbClr val="000000"/>
                </a:solidFill>
                <a:latin typeface="Times New Roman"/>
                <a:ea typeface="Times New Roman"/>
                <a:cs typeface="Times New Roman"/>
              </a:rPr>
              <a:t> </a:t>
            </a:r>
            <a:r>
              <a:rPr lang="en-US" b="1" dirty="0" err="1">
                <a:solidFill>
                  <a:srgbClr val="000000"/>
                </a:solidFill>
                <a:latin typeface="Times New Roman"/>
                <a:ea typeface="Times New Roman"/>
                <a:cs typeface="Times New Roman"/>
              </a:rPr>
              <a:t>declaraţii</a:t>
            </a:r>
            <a:r>
              <a:rPr lang="en-US" b="1" dirty="0">
                <a:solidFill>
                  <a:srgbClr val="000000"/>
                </a:solidFill>
                <a:latin typeface="Times New Roman"/>
                <a:ea typeface="Times New Roman"/>
                <a:cs typeface="Times New Roman"/>
              </a:rPr>
              <a:t> online</a:t>
            </a:r>
          </a:p>
          <a:p>
            <a:pPr>
              <a:lnSpc>
                <a:spcPct val="107000"/>
              </a:lnSpc>
              <a:spcAft>
                <a:spcPts val="800"/>
              </a:spcAft>
            </a:pPr>
            <a:r>
              <a:rPr lang="ro-RO" dirty="0">
                <a:solidFill>
                  <a:srgbClr val="000000"/>
                </a:solidFill>
                <a:latin typeface="Times New Roman"/>
                <a:ea typeface="Times New Roman"/>
                <a:cs typeface="Times New Roman"/>
              </a:rPr>
              <a:t>1. Obţineţi un certificat de semnătură electronică de la o firmă autorizată.</a:t>
            </a:r>
            <a:br>
              <a:rPr lang="ro-RO" dirty="0">
                <a:solidFill>
                  <a:srgbClr val="000000"/>
                </a:solidFill>
                <a:latin typeface="Times New Roman"/>
                <a:ea typeface="Times New Roman"/>
                <a:cs typeface="Times New Roman"/>
              </a:rPr>
            </a:br>
            <a:r>
              <a:rPr lang="ro-RO" dirty="0">
                <a:solidFill>
                  <a:srgbClr val="000000"/>
                </a:solidFill>
                <a:latin typeface="Times New Roman"/>
                <a:ea typeface="Times New Roman"/>
                <a:cs typeface="Times New Roman"/>
              </a:rPr>
              <a:t>2. Descărcaţi </a:t>
            </a:r>
            <a:r>
              <a:rPr lang="ro-RO" u="sng" dirty="0">
                <a:solidFill>
                  <a:srgbClr val="336699"/>
                </a:solidFill>
                <a:latin typeface="Times New Roman"/>
                <a:ea typeface="Times New Roman"/>
                <a:cs typeface="Times New Roman"/>
                <a:hlinkClick r:id="rId2"/>
              </a:rPr>
              <a:t>documentul de confirmare </a:t>
            </a:r>
            <a:r>
              <a:rPr lang="ro-RO" dirty="0">
                <a:solidFill>
                  <a:srgbClr val="000000"/>
                </a:solidFill>
                <a:latin typeface="Times New Roman"/>
                <a:ea typeface="Times New Roman"/>
                <a:cs typeface="Times New Roman"/>
              </a:rPr>
              <a:t>de pe portalul ANAF, completaţi-l (dvs. şi furnizorul certificatului) şi transmiteţi-l la ANAF (prin opţiunea înregistrare certificate calificate din modulul Declaraţii electronice).</a:t>
            </a:r>
            <a:br>
              <a:rPr lang="ro-RO" dirty="0">
                <a:solidFill>
                  <a:srgbClr val="000000"/>
                </a:solidFill>
                <a:latin typeface="Times New Roman"/>
                <a:ea typeface="Times New Roman"/>
                <a:cs typeface="Times New Roman"/>
              </a:rPr>
            </a:br>
            <a:r>
              <a:rPr lang="ro-RO" dirty="0">
                <a:solidFill>
                  <a:srgbClr val="000000"/>
                </a:solidFill>
                <a:latin typeface="Times New Roman"/>
                <a:ea typeface="Times New Roman"/>
                <a:cs typeface="Times New Roman"/>
              </a:rPr>
              <a:t>3. Listaţi, semnaţi şi ştampilaţi cererea de utilizare a serviciului de depunere electronică (formularul 150).</a:t>
            </a:r>
            <a:br>
              <a:rPr lang="ro-RO" dirty="0">
                <a:solidFill>
                  <a:srgbClr val="000000"/>
                </a:solidFill>
                <a:latin typeface="Times New Roman"/>
                <a:ea typeface="Times New Roman"/>
                <a:cs typeface="Times New Roman"/>
              </a:rPr>
            </a:br>
            <a:r>
              <a:rPr lang="ro-RO" dirty="0">
                <a:solidFill>
                  <a:srgbClr val="000000"/>
                </a:solidFill>
                <a:latin typeface="Times New Roman"/>
                <a:ea typeface="Times New Roman"/>
                <a:cs typeface="Times New Roman"/>
              </a:rPr>
              <a:t>4. Prezentaţi documentele necesare la orice unitate fiscală (împuternicirea, act identitate, formularul 150).</a:t>
            </a:r>
            <a:br>
              <a:rPr lang="ro-RO" dirty="0">
                <a:solidFill>
                  <a:srgbClr val="000000"/>
                </a:solidFill>
                <a:latin typeface="Times New Roman"/>
                <a:ea typeface="Times New Roman"/>
                <a:cs typeface="Times New Roman"/>
              </a:rPr>
            </a:br>
            <a:r>
              <a:rPr lang="ro-RO" dirty="0">
                <a:solidFill>
                  <a:srgbClr val="000000"/>
                </a:solidFill>
                <a:latin typeface="Times New Roman"/>
                <a:ea typeface="Times New Roman"/>
                <a:cs typeface="Times New Roman"/>
              </a:rPr>
              <a:t>5. Confirmarea dreptului de utilizare a serviciului se face de regulă prin e-mail, pe adresa comunicată în formularul 150, în termen de 4-7 zile lucrătoare de la depunerea documentaţiei la organul fiscal. După acest termen puteţi încerca să utilizaţi serviciul de depunere declaraţii chiar dacă nu aţi primit confirmarea pe mail. Dacă întâmpinaţi probleme, vă rugăm să trimiteţi mesajul de eroare pe </a:t>
            </a:r>
            <a:r>
              <a:rPr lang="ro-RO" u="sng" dirty="0">
                <a:solidFill>
                  <a:srgbClr val="336699"/>
                </a:solidFill>
                <a:latin typeface="Times New Roman"/>
                <a:ea typeface="Times New Roman"/>
                <a:cs typeface="Times New Roman"/>
                <a:hlinkClick r:id="rId3"/>
              </a:rPr>
              <a:t>adresa de e-mail</a:t>
            </a:r>
            <a:br>
              <a:rPr lang="ro-RO" dirty="0">
                <a:solidFill>
                  <a:srgbClr val="000000"/>
                </a:solidFill>
                <a:latin typeface="Times New Roman"/>
                <a:ea typeface="Times New Roman"/>
                <a:cs typeface="Times New Roman"/>
              </a:rPr>
            </a:br>
            <a:r>
              <a:rPr lang="ro-RO" dirty="0">
                <a:solidFill>
                  <a:srgbClr val="000000"/>
                </a:solidFill>
                <a:latin typeface="Times New Roman"/>
                <a:ea typeface="Times New Roman"/>
                <a:cs typeface="Times New Roman"/>
              </a:rPr>
              <a:t>6. Descărcaţi formularele electronice de pe portalul ANAF. </a:t>
            </a:r>
            <a:br>
              <a:rPr lang="ro-RO" dirty="0">
                <a:solidFill>
                  <a:srgbClr val="000000"/>
                </a:solidFill>
                <a:latin typeface="Times New Roman"/>
                <a:ea typeface="Times New Roman"/>
                <a:cs typeface="Times New Roman"/>
              </a:rPr>
            </a:br>
            <a:r>
              <a:rPr lang="ro-RO" dirty="0">
                <a:solidFill>
                  <a:srgbClr val="000000"/>
                </a:solidFill>
                <a:latin typeface="Times New Roman"/>
                <a:ea typeface="Times New Roman"/>
                <a:cs typeface="Times New Roman"/>
              </a:rPr>
              <a:t>7. Completaţi formularele de declaraţii. </a:t>
            </a:r>
            <a:br>
              <a:rPr lang="ro-RO" dirty="0">
                <a:solidFill>
                  <a:srgbClr val="000000"/>
                </a:solidFill>
                <a:latin typeface="Times New Roman"/>
                <a:ea typeface="Times New Roman"/>
                <a:cs typeface="Times New Roman"/>
              </a:rPr>
            </a:br>
            <a:r>
              <a:rPr lang="ro-RO" dirty="0">
                <a:solidFill>
                  <a:srgbClr val="000000"/>
                </a:solidFill>
                <a:latin typeface="Times New Roman"/>
                <a:ea typeface="Times New Roman"/>
                <a:cs typeface="Times New Roman"/>
              </a:rPr>
              <a:t>8. Transmiteţi declaraţiile. </a:t>
            </a:r>
            <a:br>
              <a:rPr lang="ro-RO" dirty="0">
                <a:solidFill>
                  <a:srgbClr val="000000"/>
                </a:solidFill>
                <a:latin typeface="Times New Roman"/>
                <a:ea typeface="Times New Roman"/>
                <a:cs typeface="Times New Roman"/>
              </a:rPr>
            </a:br>
            <a:r>
              <a:rPr lang="ro-RO" dirty="0">
                <a:solidFill>
                  <a:srgbClr val="000000"/>
                </a:solidFill>
                <a:latin typeface="Times New Roman"/>
                <a:ea typeface="Times New Roman"/>
                <a:cs typeface="Times New Roman"/>
              </a:rPr>
              <a:t>9. Examinaţi starea declaraţiilor transmise.</a:t>
            </a:r>
            <a:endParaRPr lang="en-US" sz="1400" dirty="0">
              <a:effectLst/>
              <a:latin typeface="Calibri"/>
              <a:ea typeface="Calibri"/>
              <a:cs typeface="Times New Roman"/>
            </a:endParaRPr>
          </a:p>
        </p:txBody>
      </p:sp>
    </p:spTree>
    <p:extLst>
      <p:ext uri="{BB962C8B-B14F-4D97-AF65-F5344CB8AC3E}">
        <p14:creationId xmlns:p14="http://schemas.microsoft.com/office/powerpoint/2010/main" val="2678159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9200" y="838200"/>
            <a:ext cx="7696200" cy="4241418"/>
          </a:xfrm>
          <a:prstGeom prst="rect">
            <a:avLst/>
          </a:prstGeom>
        </p:spPr>
        <p:txBody>
          <a:bodyPr wrap="square">
            <a:spAutoFit/>
          </a:bodyPr>
          <a:lstStyle/>
          <a:p>
            <a:pPr algn="just">
              <a:lnSpc>
                <a:spcPct val="107000"/>
              </a:lnSpc>
            </a:pPr>
            <a:r>
              <a:rPr lang="en-US" b="1" dirty="0" err="1">
                <a:solidFill>
                  <a:srgbClr val="000000"/>
                </a:solidFill>
                <a:latin typeface="Calibri"/>
                <a:ea typeface="Calibri"/>
                <a:cs typeface="Times New Roman"/>
              </a:rPr>
              <a:t>Etape</a:t>
            </a:r>
            <a:r>
              <a:rPr lang="en-US" b="1" dirty="0">
                <a:solidFill>
                  <a:srgbClr val="000000"/>
                </a:solidFill>
                <a:latin typeface="Calibri"/>
                <a:ea typeface="Calibri"/>
                <a:cs typeface="Times New Roman"/>
              </a:rPr>
              <a:t>  </a:t>
            </a:r>
            <a:r>
              <a:rPr lang="en-US" b="1" dirty="0" err="1">
                <a:solidFill>
                  <a:srgbClr val="000000"/>
                </a:solidFill>
                <a:latin typeface="Calibri"/>
                <a:ea typeface="Calibri"/>
                <a:cs typeface="Times New Roman"/>
              </a:rPr>
              <a:t>depunere</a:t>
            </a:r>
            <a:r>
              <a:rPr lang="en-US" b="1" dirty="0">
                <a:solidFill>
                  <a:srgbClr val="000000"/>
                </a:solidFill>
                <a:latin typeface="Calibri"/>
                <a:ea typeface="Calibri"/>
                <a:cs typeface="Times New Roman"/>
              </a:rPr>
              <a:t> </a:t>
            </a:r>
            <a:r>
              <a:rPr lang="en-US" b="1" dirty="0" err="1">
                <a:solidFill>
                  <a:srgbClr val="000000"/>
                </a:solidFill>
                <a:latin typeface="Calibri"/>
                <a:ea typeface="Calibri"/>
                <a:cs typeface="Times New Roman"/>
              </a:rPr>
              <a:t>Declaraţia</a:t>
            </a:r>
            <a:r>
              <a:rPr lang="en-US" b="1" dirty="0">
                <a:solidFill>
                  <a:srgbClr val="000000"/>
                </a:solidFill>
                <a:latin typeface="Calibri"/>
                <a:ea typeface="Calibri"/>
                <a:cs typeface="Times New Roman"/>
              </a:rPr>
              <a:t> 100</a:t>
            </a:r>
          </a:p>
          <a:p>
            <a:pPr algn="just">
              <a:lnSpc>
                <a:spcPct val="107000"/>
              </a:lnSpc>
            </a:pPr>
            <a:r>
              <a:rPr lang="ro-RO" dirty="0">
                <a:solidFill>
                  <a:srgbClr val="000000"/>
                </a:solidFill>
                <a:latin typeface="Calibri"/>
                <a:ea typeface="Calibri"/>
                <a:cs typeface="Times New Roman"/>
              </a:rPr>
              <a:t>- Intram pe portalul e-guvernare.ro. </a:t>
            </a:r>
            <a:endParaRPr lang="en-US" sz="1600" dirty="0">
              <a:latin typeface="Calibri"/>
              <a:ea typeface="Calibri"/>
              <a:cs typeface="Times New Roman"/>
            </a:endParaRPr>
          </a:p>
          <a:p>
            <a:pPr algn="just">
              <a:lnSpc>
                <a:spcPct val="107000"/>
              </a:lnSpc>
            </a:pPr>
            <a:r>
              <a:rPr lang="ro-RO" dirty="0">
                <a:solidFill>
                  <a:srgbClr val="000000"/>
                </a:solidFill>
                <a:latin typeface="Calibri"/>
                <a:ea typeface="Calibri"/>
                <a:cs typeface="Times New Roman"/>
              </a:rPr>
              <a:t>- Se alege sectiunea "depunere declaratii".</a:t>
            </a:r>
            <a:endParaRPr lang="en-US" sz="1600" dirty="0">
              <a:latin typeface="Calibri"/>
              <a:ea typeface="Calibri"/>
              <a:cs typeface="Times New Roman"/>
            </a:endParaRPr>
          </a:p>
          <a:p>
            <a:pPr algn="just">
              <a:lnSpc>
                <a:spcPct val="107000"/>
              </a:lnSpc>
            </a:pPr>
            <a:r>
              <a:rPr lang="ro-RO" dirty="0">
                <a:solidFill>
                  <a:srgbClr val="000000"/>
                </a:solidFill>
                <a:latin typeface="Calibri"/>
                <a:ea typeface="Calibri"/>
                <a:cs typeface="Times New Roman"/>
              </a:rPr>
              <a:t>- Se ajunge pe pagina de autentificare ANAF, unde bifaţi “Certificate Sign In” (pasul 1), apoi apăsaţi butonul “Sign In” (pasul 2).</a:t>
            </a:r>
            <a:endParaRPr lang="en-US" sz="1600" dirty="0">
              <a:latin typeface="Calibri"/>
              <a:ea typeface="Calibri"/>
              <a:cs typeface="Times New Roman"/>
            </a:endParaRPr>
          </a:p>
          <a:p>
            <a:pPr algn="just">
              <a:lnSpc>
                <a:spcPct val="107000"/>
              </a:lnSpc>
            </a:pPr>
            <a:r>
              <a:rPr lang="ro-RO" dirty="0">
                <a:solidFill>
                  <a:srgbClr val="000000"/>
                </a:solidFill>
                <a:latin typeface="Calibri"/>
                <a:ea typeface="Calibri"/>
                <a:cs typeface="Times New Roman"/>
              </a:rPr>
              <a:t>- Apare apoi fereastra de autentificare cu certificatul digital . Confirmaţi cu butonul OK.</a:t>
            </a:r>
            <a:endParaRPr lang="en-US" sz="1600" dirty="0">
              <a:latin typeface="Calibri"/>
              <a:ea typeface="Calibri"/>
              <a:cs typeface="Times New Roman"/>
            </a:endParaRPr>
          </a:p>
          <a:p>
            <a:pPr algn="just">
              <a:lnSpc>
                <a:spcPct val="107000"/>
              </a:lnSpc>
            </a:pPr>
            <a:r>
              <a:rPr lang="ro-RO" dirty="0">
                <a:solidFill>
                  <a:srgbClr val="000000"/>
                </a:solidFill>
                <a:latin typeface="Calibri"/>
                <a:ea typeface="Calibri"/>
                <a:cs typeface="Times New Roman"/>
              </a:rPr>
              <a:t>- După introducerea parolei apăsaţi butonul OK.</a:t>
            </a:r>
            <a:endParaRPr lang="en-US" sz="1600" dirty="0">
              <a:latin typeface="Calibri"/>
              <a:ea typeface="Calibri"/>
              <a:cs typeface="Times New Roman"/>
            </a:endParaRPr>
          </a:p>
          <a:p>
            <a:pPr algn="just">
              <a:lnSpc>
                <a:spcPct val="107000"/>
              </a:lnSpc>
            </a:pPr>
            <a:r>
              <a:rPr lang="ro-RO" dirty="0">
                <a:solidFill>
                  <a:srgbClr val="000000"/>
                </a:solidFill>
                <a:latin typeface="Calibri"/>
                <a:ea typeface="Calibri"/>
                <a:cs typeface="Times New Roman"/>
              </a:rPr>
              <a:t>- După confirmarea introducerii parolei veţi fi directionati către pagina de unde alegeţi link-ul de depunere declaraţii.</a:t>
            </a:r>
            <a:endParaRPr lang="en-US" sz="1600" dirty="0">
              <a:latin typeface="Calibri"/>
              <a:ea typeface="Calibri"/>
              <a:cs typeface="Times New Roman"/>
            </a:endParaRPr>
          </a:p>
          <a:p>
            <a:pPr algn="just">
              <a:lnSpc>
                <a:spcPct val="107000"/>
              </a:lnSpc>
            </a:pPr>
            <a:r>
              <a:rPr lang="ro-RO" dirty="0">
                <a:solidFill>
                  <a:srgbClr val="000000"/>
                </a:solidFill>
                <a:latin typeface="Calibri"/>
                <a:ea typeface="Calibri"/>
                <a:cs typeface="Times New Roman"/>
              </a:rPr>
              <a:t>- Cu butonul “Browse” selectaţi declaraţia pe care doriţi să o transmiteţi, după care apăsaţi butonul "Trimite".</a:t>
            </a:r>
            <a:endParaRPr lang="en-US" sz="1600" dirty="0">
              <a:latin typeface="Calibri"/>
              <a:ea typeface="Calibri"/>
              <a:cs typeface="Times New Roman"/>
            </a:endParaRPr>
          </a:p>
          <a:p>
            <a:pPr algn="just">
              <a:lnSpc>
                <a:spcPct val="107000"/>
              </a:lnSpc>
            </a:pPr>
            <a:r>
              <a:rPr lang="ro-RO" dirty="0">
                <a:solidFill>
                  <a:srgbClr val="000000"/>
                </a:solidFill>
                <a:latin typeface="Calibri"/>
                <a:ea typeface="Calibri"/>
                <a:cs typeface="Times New Roman"/>
              </a:rPr>
              <a:t>- Ulterior, veţi primi mesajul cu indexul declaraţiei. Declaratia a fost transmisă.</a:t>
            </a:r>
            <a:endParaRPr lang="en-US" sz="1600" dirty="0">
              <a:latin typeface="Calibri"/>
              <a:ea typeface="Calibri"/>
              <a:cs typeface="Times New Roman"/>
            </a:endParaRPr>
          </a:p>
          <a:p>
            <a:pPr algn="just">
              <a:lnSpc>
                <a:spcPct val="107000"/>
              </a:lnSpc>
            </a:pPr>
            <a:r>
              <a:rPr lang="ro-RO" dirty="0">
                <a:solidFill>
                  <a:srgbClr val="000000"/>
                </a:solidFill>
                <a:latin typeface="Calibri"/>
                <a:ea typeface="Calibri"/>
                <a:cs typeface="Times New Roman"/>
              </a:rPr>
              <a:t> </a:t>
            </a:r>
            <a:endParaRPr lang="en-US" sz="1600" dirty="0">
              <a:effectLst/>
              <a:latin typeface="Calibri"/>
              <a:ea typeface="Calibri"/>
              <a:cs typeface="Times New Roman"/>
            </a:endParaRPr>
          </a:p>
        </p:txBody>
      </p:sp>
    </p:spTree>
    <p:extLst>
      <p:ext uri="{BB962C8B-B14F-4D97-AF65-F5344CB8AC3E}">
        <p14:creationId xmlns:p14="http://schemas.microsoft.com/office/powerpoint/2010/main" val="1642902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304800"/>
            <a:ext cx="7848600" cy="5892382"/>
          </a:xfrm>
          <a:prstGeom prst="rect">
            <a:avLst/>
          </a:prstGeom>
        </p:spPr>
        <p:txBody>
          <a:bodyPr wrap="square">
            <a:spAutoFit/>
          </a:bodyPr>
          <a:lstStyle/>
          <a:p>
            <a:pPr>
              <a:lnSpc>
                <a:spcPct val="115000"/>
              </a:lnSpc>
              <a:spcBef>
                <a:spcPts val="600"/>
              </a:spcBef>
              <a:spcAft>
                <a:spcPts val="600"/>
              </a:spcAft>
            </a:pPr>
            <a:r>
              <a:rPr lang="en-GB" b="1" dirty="0" err="1">
                <a:latin typeface="Times New Roman"/>
                <a:ea typeface="Calibri"/>
                <a:cs typeface="Times New Roman"/>
              </a:rPr>
              <a:t>Anexa</a:t>
            </a:r>
            <a:r>
              <a:rPr lang="en-GB" b="1" dirty="0">
                <a:latin typeface="Times New Roman"/>
                <a:ea typeface="Calibri"/>
                <a:cs typeface="Times New Roman"/>
              </a:rPr>
              <a:t> 1</a:t>
            </a:r>
            <a:endParaRPr lang="en-US" sz="1100" dirty="0">
              <a:latin typeface="Cambria"/>
              <a:ea typeface="Calibri"/>
              <a:cs typeface="Times New Roman"/>
            </a:endParaRPr>
          </a:p>
          <a:p>
            <a:pPr algn="ctr">
              <a:lnSpc>
                <a:spcPct val="115000"/>
              </a:lnSpc>
              <a:spcBef>
                <a:spcPts val="600"/>
              </a:spcBef>
              <a:spcAft>
                <a:spcPts val="600"/>
              </a:spcAft>
            </a:pPr>
            <a:r>
              <a:rPr lang="en-GB" b="1" dirty="0" err="1">
                <a:latin typeface="Times New Roman"/>
                <a:ea typeface="Calibri"/>
                <a:cs typeface="Times New Roman"/>
              </a:rPr>
              <a:t>Fisa</a:t>
            </a:r>
            <a:r>
              <a:rPr lang="en-GB" b="1" dirty="0">
                <a:latin typeface="Times New Roman"/>
                <a:ea typeface="Calibri"/>
                <a:cs typeface="Times New Roman"/>
              </a:rPr>
              <a:t> de </a:t>
            </a:r>
            <a:r>
              <a:rPr lang="en-GB" b="1" dirty="0" err="1">
                <a:latin typeface="Times New Roman"/>
                <a:ea typeface="Calibri"/>
                <a:cs typeface="Times New Roman"/>
              </a:rPr>
              <a:t>lucru</a:t>
            </a:r>
            <a:endParaRPr lang="en-US" sz="1100" dirty="0">
              <a:latin typeface="Cambria"/>
              <a:ea typeface="Calibri"/>
              <a:cs typeface="Times New Roman"/>
            </a:endParaRPr>
          </a:p>
          <a:p>
            <a:pPr algn="ctr">
              <a:lnSpc>
                <a:spcPct val="115000"/>
              </a:lnSpc>
              <a:spcBef>
                <a:spcPts val="600"/>
              </a:spcBef>
              <a:spcAft>
                <a:spcPts val="600"/>
              </a:spcAft>
            </a:pPr>
            <a:r>
              <a:rPr lang="en-GB" b="1" dirty="0">
                <a:latin typeface="Times New Roman"/>
                <a:ea typeface="Calibri"/>
                <a:cs typeface="Times New Roman"/>
              </a:rPr>
              <a:t> </a:t>
            </a:r>
            <a:endParaRPr lang="en-US" sz="1100" dirty="0">
              <a:latin typeface="Cambria"/>
              <a:ea typeface="Calibri"/>
              <a:cs typeface="Times New Roman"/>
            </a:endParaRPr>
          </a:p>
          <a:p>
            <a:pPr algn="just">
              <a:lnSpc>
                <a:spcPct val="115000"/>
              </a:lnSpc>
            </a:pPr>
            <a:r>
              <a:rPr lang="en-GB" dirty="0">
                <a:latin typeface="Times New Roman"/>
                <a:ea typeface="Calibri"/>
                <a:cs typeface="Times New Roman"/>
              </a:rPr>
              <a:t>	1. </a:t>
            </a:r>
            <a:r>
              <a:rPr lang="en-GB" dirty="0" err="1">
                <a:latin typeface="Times New Roman"/>
                <a:ea typeface="Calibri"/>
                <a:cs typeface="Times New Roman"/>
              </a:rPr>
              <a:t>Completaţi</a:t>
            </a:r>
            <a:r>
              <a:rPr lang="en-GB" dirty="0">
                <a:latin typeface="Times New Roman"/>
                <a:ea typeface="Calibri"/>
                <a:cs typeface="Times New Roman"/>
              </a:rPr>
              <a:t> </a:t>
            </a:r>
            <a:r>
              <a:rPr lang="en-GB" dirty="0" err="1">
                <a:latin typeface="Times New Roman"/>
                <a:ea typeface="Calibri"/>
                <a:cs typeface="Times New Roman"/>
              </a:rPr>
              <a:t>Declaraţia</a:t>
            </a:r>
            <a:r>
              <a:rPr lang="en-GB" dirty="0">
                <a:latin typeface="Times New Roman"/>
                <a:ea typeface="Calibri"/>
                <a:cs typeface="Times New Roman"/>
              </a:rPr>
              <a:t> 100 </a:t>
            </a:r>
            <a:r>
              <a:rPr lang="en-GB" dirty="0" err="1">
                <a:solidFill>
                  <a:srgbClr val="000000"/>
                </a:solidFill>
                <a:latin typeface="Times New Roman"/>
                <a:ea typeface="Calibri"/>
                <a:cs typeface="Times New Roman"/>
              </a:rPr>
              <a:t>Declaraţie</a:t>
            </a: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privind</a:t>
            </a: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obligaţiile</a:t>
            </a:r>
            <a:r>
              <a:rPr lang="en-GB" dirty="0">
                <a:solidFill>
                  <a:srgbClr val="000000"/>
                </a:solidFill>
                <a:latin typeface="Times New Roman"/>
                <a:ea typeface="Calibri"/>
                <a:cs typeface="Times New Roman"/>
              </a:rPr>
              <a:t> de </a:t>
            </a:r>
            <a:r>
              <a:rPr lang="en-GB" dirty="0" err="1">
                <a:solidFill>
                  <a:srgbClr val="000000"/>
                </a:solidFill>
                <a:latin typeface="Times New Roman"/>
                <a:ea typeface="Calibri"/>
                <a:cs typeface="Times New Roman"/>
              </a:rPr>
              <a:t>plată</a:t>
            </a:r>
            <a:r>
              <a:rPr lang="en-GB" dirty="0">
                <a:solidFill>
                  <a:srgbClr val="000000"/>
                </a:solidFill>
                <a:latin typeface="Times New Roman"/>
                <a:ea typeface="Calibri"/>
                <a:cs typeface="Times New Roman"/>
              </a:rPr>
              <a:t> la </a:t>
            </a:r>
            <a:r>
              <a:rPr lang="en-GB" dirty="0" err="1">
                <a:solidFill>
                  <a:srgbClr val="000000"/>
                </a:solidFill>
                <a:latin typeface="Times New Roman"/>
                <a:ea typeface="Calibri"/>
                <a:cs typeface="Times New Roman"/>
              </a:rPr>
              <a:t>bugetul</a:t>
            </a:r>
            <a:r>
              <a:rPr lang="en-GB" dirty="0">
                <a:solidFill>
                  <a:srgbClr val="000000"/>
                </a:solidFill>
                <a:latin typeface="Times New Roman"/>
                <a:ea typeface="Calibri"/>
                <a:cs typeface="Times New Roman"/>
              </a:rPr>
              <a:t> de stat </a:t>
            </a:r>
            <a:r>
              <a:rPr lang="en-GB" dirty="0" err="1">
                <a:solidFill>
                  <a:srgbClr val="000000"/>
                </a:solidFill>
                <a:latin typeface="Times New Roman"/>
                <a:ea typeface="Calibri"/>
                <a:cs typeface="Times New Roman"/>
              </a:rPr>
              <a:t>pentru</a:t>
            </a: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trimestrul</a:t>
            </a:r>
            <a:r>
              <a:rPr lang="en-GB" dirty="0">
                <a:solidFill>
                  <a:srgbClr val="000000"/>
                </a:solidFill>
                <a:latin typeface="Times New Roman"/>
                <a:ea typeface="Calibri"/>
                <a:cs typeface="Times New Roman"/>
              </a:rPr>
              <a:t> IV </a:t>
            </a:r>
            <a:r>
              <a:rPr lang="en-GB" dirty="0" err="1">
                <a:solidFill>
                  <a:srgbClr val="000000"/>
                </a:solidFill>
                <a:latin typeface="Times New Roman"/>
                <a:ea typeface="Calibri"/>
                <a:cs typeface="Times New Roman"/>
              </a:rPr>
              <a:t>anul</a:t>
            </a:r>
            <a:r>
              <a:rPr lang="en-GB" dirty="0">
                <a:solidFill>
                  <a:srgbClr val="000000"/>
                </a:solidFill>
                <a:latin typeface="Times New Roman"/>
                <a:ea typeface="Calibri"/>
                <a:cs typeface="Times New Roman"/>
              </a:rPr>
              <a:t> 201</a:t>
            </a:r>
            <a:r>
              <a:rPr lang="ro-RO" dirty="0">
                <a:solidFill>
                  <a:srgbClr val="000000"/>
                </a:solidFill>
                <a:latin typeface="Times New Roman"/>
                <a:ea typeface="Calibri"/>
                <a:cs typeface="Times New Roman"/>
              </a:rPr>
              <a:t>9</a:t>
            </a: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pentru</a:t>
            </a:r>
            <a:r>
              <a:rPr lang="ro-RO" dirty="0">
                <a:solidFill>
                  <a:srgbClr val="000000"/>
                </a:solidFill>
                <a:latin typeface="Times New Roman"/>
                <a:ea typeface="Calibri"/>
                <a:cs typeface="Times New Roman"/>
              </a:rPr>
              <a:t> SC ALFA</a:t>
            </a:r>
            <a:r>
              <a:rPr lang="en-GB" dirty="0">
                <a:solidFill>
                  <a:srgbClr val="000000"/>
                </a:solidFill>
                <a:latin typeface="Times New Roman"/>
                <a:ea typeface="Calibri"/>
                <a:cs typeface="Times New Roman"/>
              </a:rPr>
              <a:t> SRL  care a </a:t>
            </a:r>
            <a:r>
              <a:rPr lang="en-GB" dirty="0" err="1">
                <a:solidFill>
                  <a:srgbClr val="000000"/>
                </a:solidFill>
                <a:latin typeface="Times New Roman"/>
                <a:ea typeface="Calibri"/>
                <a:cs typeface="Times New Roman"/>
              </a:rPr>
              <a:t>realizat</a:t>
            </a: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venituri</a:t>
            </a: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impozabile</a:t>
            </a: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în</a:t>
            </a: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valoare</a:t>
            </a:r>
            <a:r>
              <a:rPr lang="en-GB" dirty="0">
                <a:solidFill>
                  <a:srgbClr val="000000"/>
                </a:solidFill>
                <a:latin typeface="Times New Roman"/>
                <a:ea typeface="Calibri"/>
                <a:cs typeface="Times New Roman"/>
              </a:rPr>
              <a:t> de 100.000 lei. </a:t>
            </a:r>
            <a:r>
              <a:rPr lang="en-GB" dirty="0" err="1">
                <a:solidFill>
                  <a:srgbClr val="000000"/>
                </a:solidFill>
                <a:latin typeface="Times New Roman"/>
                <a:ea typeface="Calibri"/>
                <a:cs typeface="Times New Roman"/>
              </a:rPr>
              <a:t>Firma</a:t>
            </a: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avea</a:t>
            </a:r>
            <a:r>
              <a:rPr lang="en-GB" dirty="0">
                <a:solidFill>
                  <a:srgbClr val="000000"/>
                </a:solidFill>
                <a:latin typeface="Times New Roman"/>
                <a:ea typeface="Calibri"/>
                <a:cs typeface="Times New Roman"/>
              </a:rPr>
              <a:t> la data de 31.12.201</a:t>
            </a:r>
            <a:r>
              <a:rPr lang="ro-RO" dirty="0">
                <a:solidFill>
                  <a:srgbClr val="000000"/>
                </a:solidFill>
                <a:latin typeface="Times New Roman"/>
                <a:ea typeface="Calibri"/>
                <a:cs typeface="Times New Roman"/>
              </a:rPr>
              <a:t>9</a:t>
            </a:r>
            <a:r>
              <a:rPr lang="en-GB" dirty="0">
                <a:solidFill>
                  <a:srgbClr val="000000"/>
                </a:solidFill>
                <a:latin typeface="Times New Roman"/>
                <a:ea typeface="Calibri"/>
                <a:cs typeface="Times New Roman"/>
              </a:rPr>
              <a:t> o </a:t>
            </a:r>
            <a:r>
              <a:rPr lang="en-GB" dirty="0" err="1">
                <a:solidFill>
                  <a:srgbClr val="000000"/>
                </a:solidFill>
                <a:latin typeface="Times New Roman"/>
                <a:ea typeface="Calibri"/>
                <a:cs typeface="Times New Roman"/>
              </a:rPr>
              <a:t>cifră</a:t>
            </a:r>
            <a:r>
              <a:rPr lang="en-GB" dirty="0">
                <a:solidFill>
                  <a:srgbClr val="000000"/>
                </a:solidFill>
                <a:latin typeface="Times New Roman"/>
                <a:ea typeface="Calibri"/>
                <a:cs typeface="Times New Roman"/>
              </a:rPr>
              <a:t> de </a:t>
            </a:r>
            <a:r>
              <a:rPr lang="en-GB" dirty="0" err="1">
                <a:solidFill>
                  <a:srgbClr val="000000"/>
                </a:solidFill>
                <a:latin typeface="Times New Roman"/>
                <a:ea typeface="Calibri"/>
                <a:cs typeface="Times New Roman"/>
              </a:rPr>
              <a:t>afaceri</a:t>
            </a: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în</a:t>
            </a: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valoare</a:t>
            </a:r>
            <a:r>
              <a:rPr lang="en-GB" dirty="0">
                <a:solidFill>
                  <a:srgbClr val="000000"/>
                </a:solidFill>
                <a:latin typeface="Times New Roman"/>
                <a:ea typeface="Calibri"/>
                <a:cs typeface="Times New Roman"/>
              </a:rPr>
              <a:t> de 100.000 lei </a:t>
            </a:r>
            <a:r>
              <a:rPr lang="en-GB" dirty="0" err="1">
                <a:solidFill>
                  <a:srgbClr val="000000"/>
                </a:solidFill>
                <a:latin typeface="Times New Roman"/>
                <a:ea typeface="Calibri"/>
                <a:cs typeface="Times New Roman"/>
              </a:rPr>
              <a:t>şi</a:t>
            </a:r>
            <a:r>
              <a:rPr lang="en-GB" dirty="0">
                <a:solidFill>
                  <a:srgbClr val="000000"/>
                </a:solidFill>
                <a:latin typeface="Times New Roman"/>
                <a:ea typeface="Calibri"/>
                <a:cs typeface="Times New Roman"/>
              </a:rPr>
              <a:t> 5 </a:t>
            </a:r>
            <a:r>
              <a:rPr lang="en-GB" dirty="0" err="1">
                <a:solidFill>
                  <a:srgbClr val="000000"/>
                </a:solidFill>
                <a:latin typeface="Times New Roman"/>
                <a:ea typeface="Calibri"/>
                <a:cs typeface="Times New Roman"/>
              </a:rPr>
              <a:t>angajaţi</a:t>
            </a:r>
            <a:r>
              <a:rPr lang="en-GB" dirty="0">
                <a:solidFill>
                  <a:srgbClr val="000000"/>
                </a:solidFill>
                <a:latin typeface="Times New Roman"/>
                <a:ea typeface="Calibri"/>
                <a:cs typeface="Times New Roman"/>
              </a:rPr>
              <a:t>.</a:t>
            </a:r>
            <a:endParaRPr lang="en-US" sz="1100" dirty="0">
              <a:latin typeface="Cambria"/>
              <a:ea typeface="Calibri"/>
              <a:cs typeface="Times New Roman"/>
            </a:endParaRPr>
          </a:p>
          <a:p>
            <a:pPr algn="just">
              <a:lnSpc>
                <a:spcPct val="115000"/>
              </a:lnSpc>
            </a:pP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Datele</a:t>
            </a:r>
            <a:r>
              <a:rPr lang="en-GB" dirty="0">
                <a:solidFill>
                  <a:srgbClr val="000000"/>
                </a:solidFill>
                <a:latin typeface="Times New Roman"/>
                <a:ea typeface="Calibri"/>
                <a:cs typeface="Times New Roman"/>
              </a:rPr>
              <a:t> de </a:t>
            </a:r>
            <a:r>
              <a:rPr lang="en-GB" dirty="0" err="1">
                <a:solidFill>
                  <a:srgbClr val="000000"/>
                </a:solidFill>
                <a:latin typeface="Times New Roman"/>
                <a:ea typeface="Calibri"/>
                <a:cs typeface="Times New Roman"/>
              </a:rPr>
              <a:t>identificarea</a:t>
            </a:r>
            <a:r>
              <a:rPr lang="en-GB" dirty="0">
                <a:solidFill>
                  <a:srgbClr val="000000"/>
                </a:solidFill>
                <a:latin typeface="Times New Roman"/>
                <a:ea typeface="Calibri"/>
                <a:cs typeface="Times New Roman"/>
              </a:rPr>
              <a:t> ale </a:t>
            </a:r>
            <a:r>
              <a:rPr lang="en-GB" dirty="0" err="1">
                <a:solidFill>
                  <a:srgbClr val="000000"/>
                </a:solidFill>
                <a:latin typeface="Times New Roman"/>
                <a:ea typeface="Calibri"/>
                <a:cs typeface="Times New Roman"/>
              </a:rPr>
              <a:t>contribuabilului</a:t>
            </a: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sunt</a:t>
            </a:r>
            <a:r>
              <a:rPr lang="en-GB" dirty="0">
                <a:solidFill>
                  <a:srgbClr val="000000"/>
                </a:solidFill>
                <a:latin typeface="Times New Roman"/>
                <a:ea typeface="Calibri"/>
                <a:cs typeface="Times New Roman"/>
              </a:rPr>
              <a:t>:</a:t>
            </a:r>
            <a:endParaRPr lang="en-US" sz="1100" dirty="0">
              <a:latin typeface="Cambria"/>
              <a:ea typeface="Calibri"/>
              <a:cs typeface="Times New Roman"/>
            </a:endParaRPr>
          </a:p>
          <a:p>
            <a:pPr algn="just">
              <a:lnSpc>
                <a:spcPct val="115000"/>
              </a:lnSpc>
            </a:pPr>
            <a:r>
              <a:rPr lang="en-GB" dirty="0">
                <a:solidFill>
                  <a:srgbClr val="000000"/>
                </a:solidFill>
                <a:latin typeface="Times New Roman"/>
                <a:ea typeface="Calibri"/>
                <a:cs typeface="Times New Roman"/>
              </a:rPr>
              <a:t>- Cod de </a:t>
            </a:r>
            <a:r>
              <a:rPr lang="en-GB" dirty="0" err="1">
                <a:solidFill>
                  <a:srgbClr val="000000"/>
                </a:solidFill>
                <a:latin typeface="Times New Roman"/>
                <a:ea typeface="Calibri"/>
                <a:cs typeface="Times New Roman"/>
              </a:rPr>
              <a:t>identificare</a:t>
            </a:r>
            <a:r>
              <a:rPr lang="en-GB" dirty="0">
                <a:solidFill>
                  <a:srgbClr val="000000"/>
                </a:solidFill>
                <a:latin typeface="Times New Roman"/>
                <a:ea typeface="Calibri"/>
                <a:cs typeface="Times New Roman"/>
              </a:rPr>
              <a:t> fiscal- RO32375011</a:t>
            </a:r>
            <a:endParaRPr lang="en-US" sz="1100" dirty="0">
              <a:latin typeface="Cambria"/>
              <a:ea typeface="Calibri"/>
              <a:cs typeface="Times New Roman"/>
            </a:endParaRPr>
          </a:p>
          <a:p>
            <a:pPr algn="just">
              <a:lnSpc>
                <a:spcPct val="115000"/>
              </a:lnSpc>
            </a:pP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Denumire</a:t>
            </a:r>
            <a:r>
              <a:rPr lang="en-GB" dirty="0">
                <a:solidFill>
                  <a:srgbClr val="000000"/>
                </a:solidFill>
                <a:latin typeface="Times New Roman"/>
                <a:ea typeface="Calibri"/>
                <a:cs typeface="Times New Roman"/>
              </a:rPr>
              <a:t> </a:t>
            </a:r>
            <a:r>
              <a:rPr lang="ro-RO" dirty="0">
                <a:solidFill>
                  <a:srgbClr val="000000"/>
                </a:solidFill>
                <a:latin typeface="Times New Roman"/>
                <a:ea typeface="Calibri"/>
                <a:cs typeface="Times New Roman"/>
              </a:rPr>
              <a:t>SC ALFA</a:t>
            </a:r>
            <a:r>
              <a:rPr lang="en-GB" dirty="0">
                <a:solidFill>
                  <a:srgbClr val="000000"/>
                </a:solidFill>
                <a:latin typeface="Times New Roman"/>
                <a:ea typeface="Calibri"/>
                <a:cs typeface="Times New Roman"/>
              </a:rPr>
              <a:t> SRL.</a:t>
            </a:r>
            <a:endParaRPr lang="en-US" sz="1100" dirty="0">
              <a:latin typeface="Cambria"/>
              <a:ea typeface="Calibri"/>
              <a:cs typeface="Times New Roman"/>
            </a:endParaRPr>
          </a:p>
          <a:p>
            <a:pPr algn="just">
              <a:lnSpc>
                <a:spcPct val="115000"/>
              </a:lnSpc>
            </a:pP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Adresa</a:t>
            </a:r>
            <a:r>
              <a:rPr lang="en-GB" dirty="0">
                <a:solidFill>
                  <a:srgbClr val="000000"/>
                </a:solidFill>
                <a:latin typeface="Times New Roman"/>
                <a:ea typeface="Calibri"/>
                <a:cs typeface="Times New Roman"/>
              </a:rPr>
              <a:t>: Strada </a:t>
            </a:r>
            <a:r>
              <a:rPr lang="ro-RO" dirty="0">
                <a:solidFill>
                  <a:srgbClr val="000000"/>
                </a:solidFill>
                <a:latin typeface="Times New Roman"/>
                <a:ea typeface="Calibri"/>
                <a:cs typeface="Times New Roman"/>
              </a:rPr>
              <a:t>Crisan</a:t>
            </a:r>
            <a:r>
              <a:rPr lang="en-GB" dirty="0">
                <a:solidFill>
                  <a:srgbClr val="000000"/>
                </a:solidFill>
                <a:latin typeface="Times New Roman"/>
                <a:ea typeface="Calibri"/>
                <a:cs typeface="Times New Roman"/>
              </a:rPr>
              <a:t> nr. 84, </a:t>
            </a:r>
            <a:r>
              <a:rPr lang="en-GB" dirty="0" err="1">
                <a:solidFill>
                  <a:srgbClr val="000000"/>
                </a:solidFill>
                <a:latin typeface="Times New Roman"/>
                <a:ea typeface="Calibri"/>
                <a:cs typeface="Times New Roman"/>
              </a:rPr>
              <a:t>Drobeta</a:t>
            </a: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Turnu</a:t>
            </a: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Severin</a:t>
            </a:r>
            <a:r>
              <a:rPr lang="en-GB" dirty="0">
                <a:solidFill>
                  <a:srgbClr val="000000"/>
                </a:solidFill>
                <a:latin typeface="Times New Roman"/>
                <a:ea typeface="Calibri"/>
                <a:cs typeface="Times New Roman"/>
              </a:rPr>
              <a:t>.</a:t>
            </a:r>
            <a:endParaRPr lang="en-US" sz="1100" dirty="0">
              <a:latin typeface="Cambria"/>
              <a:ea typeface="Calibri"/>
              <a:cs typeface="Times New Roman"/>
            </a:endParaRPr>
          </a:p>
          <a:p>
            <a:pPr algn="just">
              <a:lnSpc>
                <a:spcPct val="115000"/>
              </a:lnSpc>
            </a:pPr>
            <a:r>
              <a:rPr lang="en-GB" dirty="0">
                <a:solidFill>
                  <a:srgbClr val="000000"/>
                </a:solidFill>
                <a:latin typeface="Times New Roman"/>
                <a:ea typeface="Calibri"/>
                <a:cs typeface="Times New Roman"/>
              </a:rPr>
              <a:t>- </a:t>
            </a:r>
            <a:r>
              <a:rPr lang="en-GB" dirty="0" err="1">
                <a:solidFill>
                  <a:srgbClr val="000000"/>
                </a:solidFill>
                <a:latin typeface="Times New Roman"/>
                <a:ea typeface="Calibri"/>
                <a:cs typeface="Times New Roman"/>
              </a:rPr>
              <a:t>Telefon</a:t>
            </a:r>
            <a:r>
              <a:rPr lang="en-GB" dirty="0">
                <a:solidFill>
                  <a:srgbClr val="000000"/>
                </a:solidFill>
                <a:latin typeface="Times New Roman"/>
                <a:ea typeface="Calibri"/>
                <a:cs typeface="Times New Roman"/>
              </a:rPr>
              <a:t>: 0252/</a:t>
            </a:r>
            <a:r>
              <a:rPr lang="ro-RO" dirty="0">
                <a:solidFill>
                  <a:srgbClr val="000000"/>
                </a:solidFill>
                <a:latin typeface="Times New Roman"/>
                <a:ea typeface="Calibri"/>
                <a:cs typeface="Times New Roman"/>
              </a:rPr>
              <a:t>222333</a:t>
            </a:r>
            <a:r>
              <a:rPr lang="en-GB" dirty="0">
                <a:solidFill>
                  <a:srgbClr val="000000"/>
                </a:solidFill>
                <a:latin typeface="Times New Roman"/>
                <a:ea typeface="Calibri"/>
                <a:cs typeface="Times New Roman"/>
              </a:rPr>
              <a:t>.</a:t>
            </a:r>
            <a:endParaRPr lang="en-US" sz="1100" dirty="0">
              <a:latin typeface="Cambria"/>
              <a:ea typeface="Calibri"/>
              <a:cs typeface="Times New Roman"/>
            </a:endParaRPr>
          </a:p>
          <a:p>
            <a:pPr algn="just">
              <a:lnSpc>
                <a:spcPct val="115000"/>
              </a:lnSpc>
            </a:pPr>
            <a:r>
              <a:rPr lang="en-GB" dirty="0">
                <a:solidFill>
                  <a:srgbClr val="000000"/>
                </a:solidFill>
                <a:latin typeface="Times New Roman"/>
                <a:ea typeface="Calibri"/>
                <a:cs typeface="Times New Roman"/>
              </a:rPr>
              <a:t>- Email: </a:t>
            </a:r>
            <a:r>
              <a:rPr lang="ro-RO" dirty="0">
                <a:solidFill>
                  <a:srgbClr val="000000"/>
                </a:solidFill>
                <a:latin typeface="Times New Roman"/>
                <a:ea typeface="Calibri"/>
                <a:cs typeface="Times New Roman"/>
              </a:rPr>
              <a:t>sc.alfa</a:t>
            </a:r>
            <a:r>
              <a:rPr lang="en-GB" dirty="0">
                <a:solidFill>
                  <a:srgbClr val="000000"/>
                </a:solidFill>
                <a:latin typeface="Times New Roman"/>
                <a:ea typeface="Calibri"/>
                <a:cs typeface="Times New Roman"/>
              </a:rPr>
              <a:t>_</a:t>
            </a:r>
            <a:r>
              <a:rPr lang="en-GB" dirty="0" err="1">
                <a:solidFill>
                  <a:srgbClr val="000000"/>
                </a:solidFill>
                <a:latin typeface="Times New Roman"/>
                <a:ea typeface="Calibri"/>
                <a:cs typeface="Times New Roman"/>
              </a:rPr>
              <a:t>srl</a:t>
            </a:r>
            <a:r>
              <a:rPr lang="en-US" dirty="0">
                <a:solidFill>
                  <a:srgbClr val="000000"/>
                </a:solidFill>
                <a:latin typeface="Times New Roman"/>
                <a:ea typeface="Calibri"/>
                <a:cs typeface="Times New Roman"/>
              </a:rPr>
              <a:t>@yahoo.ro</a:t>
            </a:r>
            <a:endParaRPr lang="en-US" sz="1100" dirty="0">
              <a:latin typeface="Cambria"/>
              <a:ea typeface="Calibri"/>
              <a:cs typeface="Times New Roman"/>
            </a:endParaRPr>
          </a:p>
          <a:p>
            <a:pPr algn="just">
              <a:lnSpc>
                <a:spcPct val="115000"/>
              </a:lnSpc>
            </a:pPr>
            <a:r>
              <a:rPr lang="en-US" dirty="0">
                <a:solidFill>
                  <a:srgbClr val="000000"/>
                </a:solidFill>
                <a:latin typeface="Times New Roman"/>
                <a:ea typeface="Calibri"/>
                <a:cs typeface="Times New Roman"/>
              </a:rPr>
              <a:t>- </a:t>
            </a:r>
            <a:r>
              <a:rPr lang="en-US" dirty="0" err="1">
                <a:solidFill>
                  <a:srgbClr val="000000"/>
                </a:solidFill>
                <a:latin typeface="Times New Roman"/>
                <a:ea typeface="Calibri"/>
                <a:cs typeface="Times New Roman"/>
              </a:rPr>
              <a:t>Denumire</a:t>
            </a:r>
            <a:r>
              <a:rPr lang="en-US" dirty="0">
                <a:solidFill>
                  <a:srgbClr val="000000"/>
                </a:solidFill>
                <a:latin typeface="Times New Roman"/>
                <a:ea typeface="Calibri"/>
                <a:cs typeface="Times New Roman"/>
              </a:rPr>
              <a:t> </a:t>
            </a:r>
            <a:r>
              <a:rPr lang="en-US" dirty="0" err="1">
                <a:solidFill>
                  <a:srgbClr val="000000"/>
                </a:solidFill>
                <a:latin typeface="Times New Roman"/>
                <a:ea typeface="Calibri"/>
                <a:cs typeface="Times New Roman"/>
              </a:rPr>
              <a:t>creanţă</a:t>
            </a:r>
            <a:r>
              <a:rPr lang="en-US" dirty="0">
                <a:solidFill>
                  <a:srgbClr val="000000"/>
                </a:solidFill>
                <a:latin typeface="Times New Roman"/>
                <a:ea typeface="Calibri"/>
                <a:cs typeface="Times New Roman"/>
              </a:rPr>
              <a:t> </a:t>
            </a:r>
            <a:r>
              <a:rPr lang="en-US" dirty="0" err="1">
                <a:solidFill>
                  <a:srgbClr val="000000"/>
                </a:solidFill>
                <a:latin typeface="Times New Roman"/>
                <a:ea typeface="Calibri"/>
                <a:cs typeface="Times New Roman"/>
              </a:rPr>
              <a:t>fiscală</a:t>
            </a:r>
            <a:r>
              <a:rPr lang="en-US" dirty="0">
                <a:solidFill>
                  <a:srgbClr val="000000"/>
                </a:solidFill>
                <a:latin typeface="Times New Roman"/>
                <a:ea typeface="Calibri"/>
                <a:cs typeface="Times New Roman"/>
              </a:rPr>
              <a:t>: 121- </a:t>
            </a:r>
            <a:r>
              <a:rPr lang="en-US" dirty="0" err="1">
                <a:solidFill>
                  <a:srgbClr val="000000"/>
                </a:solidFill>
                <a:latin typeface="Times New Roman"/>
                <a:ea typeface="Calibri"/>
                <a:cs typeface="Times New Roman"/>
              </a:rPr>
              <a:t>Impozit</a:t>
            </a:r>
            <a:r>
              <a:rPr lang="en-US" dirty="0">
                <a:solidFill>
                  <a:srgbClr val="000000"/>
                </a:solidFill>
                <a:latin typeface="Times New Roman"/>
                <a:ea typeface="Calibri"/>
                <a:cs typeface="Times New Roman"/>
              </a:rPr>
              <a:t> </a:t>
            </a:r>
            <a:r>
              <a:rPr lang="en-US" dirty="0" err="1">
                <a:solidFill>
                  <a:srgbClr val="000000"/>
                </a:solidFill>
                <a:latin typeface="Times New Roman"/>
                <a:ea typeface="Calibri"/>
                <a:cs typeface="Times New Roman"/>
              </a:rPr>
              <a:t>pe</a:t>
            </a:r>
            <a:r>
              <a:rPr lang="en-US" dirty="0">
                <a:solidFill>
                  <a:srgbClr val="000000"/>
                </a:solidFill>
                <a:latin typeface="Times New Roman"/>
                <a:ea typeface="Calibri"/>
                <a:cs typeface="Times New Roman"/>
              </a:rPr>
              <a:t> </a:t>
            </a:r>
            <a:r>
              <a:rPr lang="en-US" dirty="0" err="1">
                <a:solidFill>
                  <a:srgbClr val="000000"/>
                </a:solidFill>
                <a:latin typeface="Times New Roman"/>
                <a:ea typeface="Calibri"/>
                <a:cs typeface="Times New Roman"/>
              </a:rPr>
              <a:t>venitul</a:t>
            </a:r>
            <a:r>
              <a:rPr lang="en-US" dirty="0">
                <a:solidFill>
                  <a:srgbClr val="000000"/>
                </a:solidFill>
                <a:latin typeface="Times New Roman"/>
                <a:ea typeface="Calibri"/>
                <a:cs typeface="Times New Roman"/>
              </a:rPr>
              <a:t> </a:t>
            </a:r>
            <a:r>
              <a:rPr lang="en-US" dirty="0" err="1">
                <a:solidFill>
                  <a:srgbClr val="000000"/>
                </a:solidFill>
                <a:latin typeface="Times New Roman"/>
                <a:ea typeface="Calibri"/>
                <a:cs typeface="Times New Roman"/>
              </a:rPr>
              <a:t>microîntreprinderilor</a:t>
            </a:r>
            <a:r>
              <a:rPr lang="en-US" dirty="0">
                <a:solidFill>
                  <a:srgbClr val="000000"/>
                </a:solidFill>
                <a:latin typeface="Times New Roman"/>
                <a:ea typeface="Calibri"/>
                <a:cs typeface="Times New Roman"/>
              </a:rPr>
              <a:t> </a:t>
            </a:r>
            <a:r>
              <a:rPr lang="en-US" dirty="0" err="1">
                <a:solidFill>
                  <a:srgbClr val="000000"/>
                </a:solidFill>
                <a:latin typeface="Times New Roman"/>
                <a:ea typeface="Calibri"/>
                <a:cs typeface="Times New Roman"/>
              </a:rPr>
              <a:t>cota</a:t>
            </a:r>
            <a:r>
              <a:rPr lang="en-US" dirty="0">
                <a:solidFill>
                  <a:srgbClr val="000000"/>
                </a:solidFill>
                <a:latin typeface="Times New Roman"/>
                <a:ea typeface="Calibri"/>
                <a:cs typeface="Times New Roman"/>
              </a:rPr>
              <a:t> de 1%.( au </a:t>
            </a:r>
            <a:r>
              <a:rPr lang="en-US" dirty="0" err="1">
                <a:solidFill>
                  <a:srgbClr val="000000"/>
                </a:solidFill>
                <a:latin typeface="Times New Roman"/>
                <a:ea typeface="Calibri"/>
                <a:cs typeface="Times New Roman"/>
              </a:rPr>
              <a:t>angajaţi</a:t>
            </a:r>
            <a:r>
              <a:rPr lang="en-US" dirty="0">
                <a:solidFill>
                  <a:srgbClr val="000000"/>
                </a:solidFill>
                <a:latin typeface="Times New Roman"/>
                <a:ea typeface="Calibri"/>
                <a:cs typeface="Times New Roman"/>
              </a:rPr>
              <a:t>).</a:t>
            </a:r>
            <a:endParaRPr lang="en-US" sz="1100" dirty="0">
              <a:latin typeface="Cambria"/>
              <a:ea typeface="Calibri"/>
              <a:cs typeface="Times New Roman"/>
            </a:endParaRPr>
          </a:p>
          <a:p>
            <a:pPr algn="just">
              <a:lnSpc>
                <a:spcPct val="115000"/>
              </a:lnSpc>
            </a:pPr>
            <a:r>
              <a:rPr lang="en-US" dirty="0">
                <a:solidFill>
                  <a:srgbClr val="000000"/>
                </a:solidFill>
                <a:latin typeface="Times New Roman"/>
                <a:ea typeface="Calibri"/>
                <a:cs typeface="Times New Roman"/>
              </a:rPr>
              <a:t>- Suma </a:t>
            </a:r>
            <a:r>
              <a:rPr lang="en-US" dirty="0" err="1">
                <a:solidFill>
                  <a:srgbClr val="000000"/>
                </a:solidFill>
                <a:latin typeface="Times New Roman"/>
                <a:ea typeface="Calibri"/>
                <a:cs typeface="Times New Roman"/>
              </a:rPr>
              <a:t>datorată</a:t>
            </a:r>
            <a:r>
              <a:rPr lang="en-US" dirty="0">
                <a:solidFill>
                  <a:srgbClr val="000000"/>
                </a:solidFill>
                <a:latin typeface="Times New Roman"/>
                <a:ea typeface="Calibri"/>
                <a:cs typeface="Times New Roman"/>
              </a:rPr>
              <a:t>: 1000 lei.</a:t>
            </a:r>
            <a:endParaRPr lang="en-US" sz="1100" dirty="0">
              <a:latin typeface="Cambria"/>
              <a:ea typeface="Calibri"/>
              <a:cs typeface="Times New Roman"/>
            </a:endParaRPr>
          </a:p>
          <a:p>
            <a:pPr algn="just">
              <a:lnSpc>
                <a:spcPct val="115000"/>
              </a:lnSpc>
            </a:pPr>
            <a:r>
              <a:rPr lang="en-US" dirty="0">
                <a:solidFill>
                  <a:srgbClr val="000000"/>
                </a:solidFill>
                <a:latin typeface="Times New Roman"/>
                <a:ea typeface="Calibri"/>
                <a:cs typeface="Times New Roman"/>
              </a:rPr>
              <a:t> </a:t>
            </a:r>
            <a:endParaRPr lang="en-US" sz="1100" dirty="0">
              <a:effectLst/>
              <a:latin typeface="Cambria"/>
              <a:ea typeface="Calibri"/>
              <a:cs typeface="Times New Roman"/>
            </a:endParaRPr>
          </a:p>
        </p:txBody>
      </p:sp>
    </p:spTree>
    <p:extLst>
      <p:ext uri="{BB962C8B-B14F-4D97-AF65-F5344CB8AC3E}">
        <p14:creationId xmlns:p14="http://schemas.microsoft.com/office/powerpoint/2010/main" val="597468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2894420"/>
              </p:ext>
            </p:extLst>
          </p:nvPr>
        </p:nvGraphicFramePr>
        <p:xfrm>
          <a:off x="1066800" y="914396"/>
          <a:ext cx="7848600" cy="5029208"/>
        </p:xfrm>
        <a:graphic>
          <a:graphicData uri="http://schemas.openxmlformats.org/drawingml/2006/table">
            <a:tbl>
              <a:tblPr firstRow="1" firstCol="1" bandRow="1"/>
              <a:tblGrid>
                <a:gridCol w="7848600">
                  <a:extLst>
                    <a:ext uri="{9D8B030D-6E8A-4147-A177-3AD203B41FA5}">
                      <a16:colId xmlns:a16="http://schemas.microsoft.com/office/drawing/2014/main" val="20000"/>
                    </a:ext>
                  </a:extLst>
                </a:gridCol>
              </a:tblGrid>
              <a:tr h="628651">
                <a:tc>
                  <a:txBody>
                    <a:bodyPr/>
                    <a:lstStyle/>
                    <a:p>
                      <a:pPr marL="0" marR="0" algn="just">
                        <a:lnSpc>
                          <a:spcPct val="115000"/>
                        </a:lnSpc>
                        <a:spcBef>
                          <a:spcPts val="600"/>
                        </a:spcBef>
                        <a:spcAft>
                          <a:spcPts val="600"/>
                        </a:spcAft>
                      </a:pPr>
                      <a:r>
                        <a:rPr lang="en-GB" sz="1400" dirty="0">
                          <a:effectLst/>
                          <a:latin typeface="Times New Roman"/>
                          <a:ea typeface="Calibri"/>
                          <a:cs typeface="Times New Roman"/>
                        </a:rPr>
                        <a:t>-</a:t>
                      </a:r>
                      <a:endParaRPr lang="en-US" sz="1000" dirty="0">
                        <a:effectLst/>
                        <a:latin typeface="Cambri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28651">
                <a:tc>
                  <a:txBody>
                    <a:bodyPr/>
                    <a:lstStyle/>
                    <a:p>
                      <a:pPr marL="0" marR="0" algn="just">
                        <a:lnSpc>
                          <a:spcPct val="115000"/>
                        </a:lnSpc>
                        <a:spcBef>
                          <a:spcPts val="600"/>
                        </a:spcBef>
                        <a:spcAft>
                          <a:spcPts val="600"/>
                        </a:spcAft>
                      </a:pPr>
                      <a:r>
                        <a:rPr lang="en-GB" sz="1400">
                          <a:effectLst/>
                          <a:latin typeface="Times New Roman"/>
                          <a:ea typeface="Calibri"/>
                          <a:cs typeface="Times New Roman"/>
                        </a:rPr>
                        <a:t>-</a:t>
                      </a:r>
                      <a:endParaRPr lang="en-US" sz="1000">
                        <a:effectLst/>
                        <a:latin typeface="Cambri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28651">
                <a:tc>
                  <a:txBody>
                    <a:bodyPr/>
                    <a:lstStyle/>
                    <a:p>
                      <a:pPr marL="0" marR="0" algn="just">
                        <a:lnSpc>
                          <a:spcPct val="115000"/>
                        </a:lnSpc>
                        <a:spcBef>
                          <a:spcPts val="600"/>
                        </a:spcBef>
                        <a:spcAft>
                          <a:spcPts val="600"/>
                        </a:spcAft>
                      </a:pPr>
                      <a:r>
                        <a:rPr lang="en-GB" sz="1400">
                          <a:effectLst/>
                          <a:latin typeface="Times New Roman"/>
                          <a:ea typeface="Calibri"/>
                          <a:cs typeface="Times New Roman"/>
                        </a:rPr>
                        <a:t>-</a:t>
                      </a:r>
                      <a:endParaRPr lang="en-US" sz="1000">
                        <a:effectLst/>
                        <a:latin typeface="Cambri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28651">
                <a:tc>
                  <a:txBody>
                    <a:bodyPr/>
                    <a:lstStyle/>
                    <a:p>
                      <a:pPr marL="0" marR="0" algn="just">
                        <a:lnSpc>
                          <a:spcPct val="115000"/>
                        </a:lnSpc>
                        <a:spcBef>
                          <a:spcPts val="600"/>
                        </a:spcBef>
                        <a:spcAft>
                          <a:spcPts val="600"/>
                        </a:spcAft>
                      </a:pPr>
                      <a:r>
                        <a:rPr lang="en-GB" sz="1400">
                          <a:effectLst/>
                          <a:latin typeface="Times New Roman"/>
                          <a:ea typeface="Calibri"/>
                          <a:cs typeface="Times New Roman"/>
                        </a:rPr>
                        <a:t>-</a:t>
                      </a:r>
                      <a:endParaRPr lang="en-US" sz="1000">
                        <a:effectLst/>
                        <a:latin typeface="Cambri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28651">
                <a:tc>
                  <a:txBody>
                    <a:bodyPr/>
                    <a:lstStyle/>
                    <a:p>
                      <a:pPr marL="0" marR="0" algn="just">
                        <a:lnSpc>
                          <a:spcPct val="115000"/>
                        </a:lnSpc>
                        <a:spcBef>
                          <a:spcPts val="600"/>
                        </a:spcBef>
                        <a:spcAft>
                          <a:spcPts val="600"/>
                        </a:spcAft>
                      </a:pPr>
                      <a:r>
                        <a:rPr lang="en-GB" sz="1400">
                          <a:effectLst/>
                          <a:latin typeface="Times New Roman"/>
                          <a:ea typeface="Calibri"/>
                          <a:cs typeface="Times New Roman"/>
                        </a:rPr>
                        <a:t>-</a:t>
                      </a:r>
                      <a:endParaRPr lang="en-US" sz="1000">
                        <a:effectLst/>
                        <a:latin typeface="Cambri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28651">
                <a:tc>
                  <a:txBody>
                    <a:bodyPr/>
                    <a:lstStyle/>
                    <a:p>
                      <a:pPr marL="0" marR="0" algn="just">
                        <a:lnSpc>
                          <a:spcPct val="115000"/>
                        </a:lnSpc>
                        <a:spcBef>
                          <a:spcPts val="600"/>
                        </a:spcBef>
                        <a:spcAft>
                          <a:spcPts val="600"/>
                        </a:spcAft>
                      </a:pPr>
                      <a:r>
                        <a:rPr lang="en-GB" sz="1400">
                          <a:effectLst/>
                          <a:latin typeface="Times New Roman"/>
                          <a:ea typeface="Calibri"/>
                          <a:cs typeface="Times New Roman"/>
                        </a:rPr>
                        <a:t>-</a:t>
                      </a:r>
                      <a:endParaRPr lang="en-US" sz="1000">
                        <a:effectLst/>
                        <a:latin typeface="Cambri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28651">
                <a:tc>
                  <a:txBody>
                    <a:bodyPr/>
                    <a:lstStyle/>
                    <a:p>
                      <a:pPr marL="0" marR="0" algn="just">
                        <a:lnSpc>
                          <a:spcPct val="115000"/>
                        </a:lnSpc>
                        <a:spcBef>
                          <a:spcPts val="600"/>
                        </a:spcBef>
                        <a:spcAft>
                          <a:spcPts val="600"/>
                        </a:spcAft>
                      </a:pPr>
                      <a:r>
                        <a:rPr lang="en-GB" sz="1400">
                          <a:effectLst/>
                          <a:latin typeface="Times New Roman"/>
                          <a:ea typeface="Calibri"/>
                          <a:cs typeface="Times New Roman"/>
                        </a:rPr>
                        <a:t>-</a:t>
                      </a:r>
                      <a:endParaRPr lang="en-US" sz="1000">
                        <a:effectLst/>
                        <a:latin typeface="Cambri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28651">
                <a:tc>
                  <a:txBody>
                    <a:bodyPr/>
                    <a:lstStyle/>
                    <a:p>
                      <a:pPr marL="0" marR="0" algn="just">
                        <a:lnSpc>
                          <a:spcPct val="115000"/>
                        </a:lnSpc>
                        <a:spcBef>
                          <a:spcPts val="600"/>
                        </a:spcBef>
                        <a:spcAft>
                          <a:spcPts val="600"/>
                        </a:spcAft>
                      </a:pPr>
                      <a:r>
                        <a:rPr lang="en-GB" sz="1400" dirty="0">
                          <a:effectLst/>
                          <a:latin typeface="Times New Roman"/>
                          <a:ea typeface="Calibri"/>
                          <a:cs typeface="Times New Roman"/>
                        </a:rPr>
                        <a:t>-</a:t>
                      </a:r>
                      <a:endParaRPr lang="en-US" sz="1000" dirty="0">
                        <a:effectLst/>
                        <a:latin typeface="Cambria"/>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5" name="Rectangle 1"/>
          <p:cNvSpPr>
            <a:spLocks noChangeArrowheads="1"/>
          </p:cNvSpPr>
          <p:nvPr/>
        </p:nvSpPr>
        <p:spPr bwMode="auto">
          <a:xfrm>
            <a:off x="1066800" y="266254"/>
            <a:ext cx="7620000"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2. </a:t>
            </a:r>
            <a:r>
              <a:rPr kumimoji="0" lang="en-US" sz="20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Prezentaţi</a:t>
            </a:r>
            <a:r>
              <a:rPr kumimoji="0" lang="en-US" sz="20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paşii</a:t>
            </a:r>
            <a:r>
              <a:rPr kumimoji="0" lang="en-US" sz="20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de </a:t>
            </a:r>
            <a:r>
              <a:rPr kumimoji="0" lang="en-US" sz="20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urmat</a:t>
            </a:r>
            <a:r>
              <a:rPr kumimoji="0" lang="en-US" sz="20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pentru</a:t>
            </a:r>
            <a:r>
              <a:rPr kumimoji="0" lang="en-US" sz="20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depunerea</a:t>
            </a:r>
            <a:r>
              <a:rPr kumimoji="0" lang="en-US" sz="20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Declaraţiei</a:t>
            </a:r>
            <a:r>
              <a:rPr kumimoji="0" lang="en-US" sz="20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 100 </a:t>
            </a:r>
            <a:r>
              <a:rPr kumimoji="0" lang="en-US" sz="2000" b="0" i="0" u="none" strike="noStrike" cap="none" normalizeH="0" baseline="0" dirty="0" err="1">
                <a:ln>
                  <a:noFill/>
                </a:ln>
                <a:solidFill>
                  <a:srgbClr val="000000"/>
                </a:solidFill>
                <a:effectLst/>
                <a:latin typeface="Times New Roman" pitchFamily="18" charset="0"/>
                <a:ea typeface="Calibri" pitchFamily="34" charset="0"/>
                <a:cs typeface="Times New Roman" pitchFamily="18" charset="0"/>
              </a:rPr>
              <a:t>completate</a:t>
            </a:r>
            <a:r>
              <a:rPr kumimoji="0" lang="en-US"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04615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43200" y="2090172"/>
            <a:ext cx="4572000" cy="1477328"/>
          </a:xfrm>
          <a:prstGeom prst="rect">
            <a:avLst/>
          </a:prstGeom>
        </p:spPr>
        <p:txBody>
          <a:bodyPr>
            <a:spAutoFit/>
          </a:bodyPr>
          <a:lstStyle/>
          <a:p>
            <a:r>
              <a:rPr lang="en-US" dirty="0" err="1">
                <a:latin typeface="Times New Roman"/>
                <a:ea typeface="Calibri"/>
              </a:rPr>
              <a:t>Tema</a:t>
            </a:r>
            <a:r>
              <a:rPr lang="en-US" dirty="0">
                <a:latin typeface="Times New Roman"/>
                <a:ea typeface="Calibri"/>
              </a:rPr>
              <a:t>:</a:t>
            </a:r>
          </a:p>
          <a:p>
            <a:r>
              <a:rPr lang="ro-RO" dirty="0">
                <a:latin typeface="Times New Roman"/>
                <a:ea typeface="Calibri"/>
              </a:rPr>
              <a:t>Întocmiţi Declaraţia 100 pentru trimestrul I 2020 pentru firma voastră de exerciţiu folosind datele de identificare ale contribuabilului de pe platforma ROCT.</a:t>
            </a:r>
            <a:endParaRPr lang="en-US" dirty="0"/>
          </a:p>
        </p:txBody>
      </p:sp>
    </p:spTree>
    <p:extLst>
      <p:ext uri="{BB962C8B-B14F-4D97-AF65-F5344CB8AC3E}">
        <p14:creationId xmlns:p14="http://schemas.microsoft.com/office/powerpoint/2010/main" val="28815349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28</TotalTime>
  <Words>556</Words>
  <Application>Microsoft Office PowerPoint</Application>
  <PresentationFormat>On-screen Show (4:3)</PresentationFormat>
  <Paragraphs>42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Cambria</vt:lpstr>
      <vt:lpstr>Gill Sans MT</vt:lpstr>
      <vt:lpstr>Times New Roman</vt:lpstr>
      <vt:lpstr>Verdana</vt:lpstr>
      <vt:lpstr>Wingdings 2</vt:lpstr>
      <vt:lpstr>Solstice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HP</cp:lastModifiedBy>
  <cp:revision>9</cp:revision>
  <dcterms:created xsi:type="dcterms:W3CDTF">2019-03-26T19:51:31Z</dcterms:created>
  <dcterms:modified xsi:type="dcterms:W3CDTF">2020-07-29T19:35:51Z</dcterms:modified>
</cp:coreProperties>
</file>